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58" r:id="rId5"/>
    <p:sldId id="257" r:id="rId6"/>
    <p:sldId id="259" r:id="rId7"/>
    <p:sldId id="260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3" r:id="rId16"/>
    <p:sldId id="272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0" y="8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87F79DF-0F6F-433A-AF23-8BA6CBFA140C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B034827-4490-4489-939A-E64EE76715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Формы и процедуры аттестации педагогических кадров </a:t>
            </a: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2013 </a:t>
            </a: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году.</a:t>
            </a:r>
            <a:b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Дополнения и изменения.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581128"/>
            <a:ext cx="5760640" cy="1584176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/>
                </a:solidFill>
              </a:rPr>
              <a:t>Закирова </a:t>
            </a:r>
            <a:r>
              <a:rPr lang="ru-RU" sz="2000" dirty="0" err="1" smtClean="0">
                <a:solidFill>
                  <a:schemeClr val="tx2"/>
                </a:solidFill>
              </a:rPr>
              <a:t>Рамзия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err="1" smtClean="0">
                <a:solidFill>
                  <a:schemeClr val="tx2"/>
                </a:solidFill>
              </a:rPr>
              <a:t>Закариевна</a:t>
            </a:r>
            <a:r>
              <a:rPr lang="ru-RU" sz="2000" dirty="0" smtClean="0">
                <a:solidFill>
                  <a:schemeClr val="tx2"/>
                </a:solidFill>
              </a:rPr>
              <a:t> –</a:t>
            </a:r>
          </a:p>
          <a:p>
            <a:pPr algn="r"/>
            <a:r>
              <a:rPr lang="ru-RU" sz="2000" dirty="0" smtClean="0">
                <a:solidFill>
                  <a:schemeClr val="tx2"/>
                </a:solidFill>
              </a:rPr>
              <a:t>методист по аттестации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22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296144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b="1" dirty="0">
                <a:solidFill>
                  <a:srgbClr val="FF0000"/>
                </a:solidFill>
                <a:latin typeface="Segoe UI Semibold" pitchFamily="34" charset="0"/>
                <a:ea typeface="+mn-ea"/>
                <a:cs typeface="+mn-cs"/>
              </a:rPr>
              <a:t>Методика  оценки квалификации </a:t>
            </a:r>
            <a:br>
              <a:rPr lang="ru-RU" sz="2800" b="1" dirty="0">
                <a:solidFill>
                  <a:srgbClr val="FF0000"/>
                </a:solidFill>
                <a:latin typeface="Segoe UI Semibold" pitchFamily="34" charset="0"/>
                <a:ea typeface="+mn-ea"/>
                <a:cs typeface="+mn-cs"/>
              </a:rPr>
            </a:br>
            <a:r>
              <a:rPr lang="ru-RU" sz="2800" b="1" dirty="0">
                <a:solidFill>
                  <a:srgbClr val="FF0000"/>
                </a:solidFill>
                <a:latin typeface="Segoe UI Semibold" pitchFamily="34" charset="0"/>
                <a:ea typeface="+mn-ea"/>
                <a:cs typeface="+mn-cs"/>
              </a:rPr>
              <a:t>педагогических работников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348880"/>
            <a:ext cx="7128792" cy="3672408"/>
          </a:xfrm>
        </p:spPr>
        <p:txBody>
          <a:bodyPr>
            <a:normAutofit fontScale="92500" lnSpcReduction="20000"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</a:rPr>
              <a:t>Квалификация- совокупность </a:t>
            </a: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</a:rPr>
              <a:t>6 основных компетентностей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2800" dirty="0">
              <a:solidFill>
                <a:srgbClr val="0000FF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</a:rPr>
              <a:t>Компетентность в области личностных качеств.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</a:rPr>
              <a:t>Компетентность   в   постановке   целей   и   задач.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</a:rPr>
              <a:t>Компетентность в мотивировании обучающихся.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</a:rPr>
              <a:t>Компетентность в разработке программы деятельности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</a:rPr>
              <a:t>и принятии педагогических решений.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</a:rPr>
              <a:t>Компетентность     в     обеспечении     информационной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</a:rPr>
              <a:t>основы педагогической деятельности.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</a:rPr>
              <a:t>Компетентность в организации педагогической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41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Проводится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по заявлению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педагогических работников  до истечения срока  имеющейся квалификационной категории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b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    </a:t>
            </a:r>
            <a:b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Досрочная аттестация  разрешается через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2 года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после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предыдущей аттестации</a:t>
            </a:r>
            <a:b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Процедура аттестации</a:t>
            </a:r>
            <a:r>
              <a:rPr lang="ru-RU" sz="2800" b="1" i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: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экспертная оценка.</a:t>
            </a:r>
            <a:b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620689"/>
            <a:ext cx="6984775" cy="1440160"/>
          </a:xfrm>
        </p:spPr>
        <p:txBody>
          <a:bodyPr>
            <a:normAutofit lnSpcReduction="1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Аттестация для присвоения квалификационных категорий</a:t>
            </a:r>
            <a:r>
              <a:rPr lang="ru-RU" sz="3200" b="1" dirty="0">
                <a:solidFill>
                  <a:srgbClr val="990000"/>
                </a:solidFill>
                <a:latin typeface="Times New Roman" pitchFamily="18" charset="0"/>
              </a:rPr>
              <a:t/>
            </a:r>
            <a:br>
              <a:rPr lang="ru-RU" sz="3200" b="1" dirty="0">
                <a:solidFill>
                  <a:srgbClr val="990000"/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(первой или высшей)</a:t>
            </a:r>
          </a:p>
        </p:txBody>
      </p:sp>
    </p:spTree>
    <p:extLst>
      <p:ext uri="{BB962C8B-B14F-4D97-AF65-F5344CB8AC3E}">
        <p14:creationId xmlns:p14="http://schemas.microsoft.com/office/powerpoint/2010/main" val="416163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988840"/>
            <a:ext cx="7772400" cy="199872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Segoe UI Semibold" pitchFamily="34" charset="0"/>
                <a:ea typeface="+mn-ea"/>
                <a:cs typeface="+mn-cs"/>
              </a:rPr>
              <a:t>1.</a:t>
            </a:r>
            <a:r>
              <a:rPr lang="ru-RU" sz="2400" b="1" dirty="0" smtClean="0">
                <a:solidFill>
                  <a:srgbClr val="FF0000"/>
                </a:solidFill>
                <a:latin typeface="Segoe UI Semibold" pitchFamily="34" charset="0"/>
                <a:ea typeface="+mn-ea"/>
                <a:cs typeface="+mn-cs"/>
              </a:rPr>
              <a:t>Работник </a:t>
            </a:r>
            <a:r>
              <a:rPr lang="ru-RU" sz="2400" b="1" dirty="0">
                <a:solidFill>
                  <a:srgbClr val="0000FF"/>
                </a:solidFill>
                <a:latin typeface="Segoe UI Semibold" pitchFamily="34" charset="0"/>
                <a:ea typeface="+mn-ea"/>
                <a:cs typeface="+mn-cs"/>
              </a:rPr>
              <a:t>подает в комиссию лично:</a:t>
            </a:r>
            <a:br>
              <a:rPr lang="ru-RU" sz="2400" b="1" dirty="0">
                <a:solidFill>
                  <a:srgbClr val="0000FF"/>
                </a:solidFill>
                <a:latin typeface="Segoe UI Semibold" pitchFamily="34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Заявление по установленной форме (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дополнения будут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)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2.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Справка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о профессиональном тестировании 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(работник проходит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заранее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)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3. Копия аттестационного листа или другого 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документа по итогам предыдущей аттестации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(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для высшей категории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)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Готовят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эксперты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на аттестуемого работника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(кто впервые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)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: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dirty="0">
                <a:solidFill>
                  <a:srgbClr val="0063C6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Экспертное заключение, экспертный лист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2. Вписывают  в пункт 8 аттестационного листа 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результаты экспертизы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620688"/>
            <a:ext cx="6417734" cy="1008112"/>
          </a:xfrm>
        </p:spPr>
        <p:txBody>
          <a:bodyPr>
            <a:normAutofit fontScale="92500"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</a:rPr>
              <a:t>Перечень документов при аттестации на категорию (первую  или высшую)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70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> На СЗД – </a:t>
            </a:r>
            <a:r>
              <a:rPr lang="ru-RU" sz="2600" dirty="0">
                <a:solidFill>
                  <a:srgbClr val="FF0000"/>
                </a:solidFill>
                <a:latin typeface="Constantia"/>
                <a:ea typeface="+mn-ea"/>
                <a:cs typeface="+mn-cs"/>
              </a:rPr>
              <a:t>60</a:t>
            </a:r>
            <a: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> баллов</a:t>
            </a:r>
            <a:b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</a:br>
            <a:r>
              <a:rPr lang="ru-RU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ru-RU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>На первую категорию – </a:t>
            </a:r>
            <a:r>
              <a:rPr lang="ru-RU" sz="2600" dirty="0">
                <a:solidFill>
                  <a:srgbClr val="FF0000"/>
                </a:solidFill>
                <a:latin typeface="Constantia"/>
                <a:ea typeface="+mn-ea"/>
                <a:cs typeface="+mn-cs"/>
              </a:rPr>
              <a:t>70</a:t>
            </a:r>
            <a: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> баллов</a:t>
            </a:r>
            <a:b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</a:br>
            <a: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/>
            </a:r>
            <a:b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</a:br>
            <a: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>На высшую категорию – </a:t>
            </a:r>
            <a:r>
              <a:rPr lang="ru-RU" sz="2600" dirty="0">
                <a:solidFill>
                  <a:srgbClr val="FF0000"/>
                </a:solidFill>
                <a:latin typeface="Constantia"/>
                <a:ea typeface="+mn-ea"/>
                <a:cs typeface="+mn-cs"/>
              </a:rPr>
              <a:t>80</a:t>
            </a:r>
            <a: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> баллов</a:t>
            </a:r>
            <a:b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</a:br>
            <a:r>
              <a:rPr lang="ru-RU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ru-RU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ru-RU" sz="26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  нехватке - </a:t>
            </a:r>
            <a:r>
              <a:rPr lang="ru-RU" sz="2600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 балла </a:t>
            </a:r>
            <a:r>
              <a:rPr lang="ru-RU" sz="26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добавляются </a:t>
            </a:r>
            <a:r>
              <a:rPr lang="ru-RU" sz="2600" b="1" i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автоматично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5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4500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Зачетный минимум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392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772400" cy="188404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Внимание!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Если тестирование </a:t>
            </a:r>
            <a:br>
              <a:rPr lang="ru-RU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не пройдено заранее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, заявление </a:t>
            </a:r>
            <a:br>
              <a:rPr lang="ru-RU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на аттестацию</a:t>
            </a:r>
            <a:r>
              <a:rPr lang="en-US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без справки об итогах </a:t>
            </a:r>
            <a:br>
              <a:rPr lang="ru-RU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тестирования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не принимается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49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132856"/>
            <a:ext cx="7772400" cy="1854704"/>
          </a:xfrm>
        </p:spPr>
        <p:txBody>
          <a:bodyPr>
            <a:normAutofit fontScale="90000"/>
          </a:bodyPr>
          <a:lstStyle/>
          <a:p>
            <a:pPr lvl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600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>Д</a:t>
            </a:r>
            <a:r>
              <a:rPr lang="ru-RU" sz="2600" u="sng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>ля впервые аттестуемых:</a:t>
            </a:r>
            <a:br>
              <a:rPr lang="ru-RU" sz="2600" u="sng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</a:br>
            <a:r>
              <a:rPr lang="ru-RU" sz="2600" u="sng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/>
            </a:r>
            <a:br>
              <a:rPr lang="ru-RU" sz="2600" u="sng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</a:br>
            <a:r>
              <a:rPr lang="ru-RU" sz="2600" i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>- </a:t>
            </a:r>
            <a:r>
              <a:rPr lang="ru-RU" sz="2600" dirty="0">
                <a:solidFill>
                  <a:srgbClr val="9900FF"/>
                </a:solidFill>
                <a:latin typeface="Constantia"/>
                <a:ea typeface="+mn-ea"/>
                <a:cs typeface="+mn-cs"/>
              </a:rPr>
              <a:t>1 независимый эксперт и </a:t>
            </a:r>
            <a:r>
              <a:rPr lang="ru-RU" sz="2600" dirty="0" err="1">
                <a:solidFill>
                  <a:srgbClr val="9900FF"/>
                </a:solidFill>
                <a:latin typeface="Constantia"/>
                <a:ea typeface="+mn-ea"/>
                <a:cs typeface="+mn-cs"/>
              </a:rPr>
              <a:t>зам.директора</a:t>
            </a:r>
            <a:r>
              <a:rPr lang="ru-RU" sz="2600" dirty="0">
                <a:solidFill>
                  <a:srgbClr val="9900FF"/>
                </a:solidFill>
                <a:latin typeface="Constantia"/>
                <a:ea typeface="+mn-ea"/>
                <a:cs typeface="+mn-cs"/>
              </a:rPr>
              <a:t> ОУ по месту работы аттестуемого</a:t>
            </a:r>
            <a:br>
              <a:rPr lang="ru-RU" sz="2600" dirty="0">
                <a:solidFill>
                  <a:srgbClr val="9900FF"/>
                </a:solidFill>
                <a:latin typeface="Constantia"/>
                <a:ea typeface="+mn-ea"/>
                <a:cs typeface="+mn-cs"/>
              </a:rPr>
            </a:br>
            <a:r>
              <a:rPr lang="ru-RU" sz="2600" i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ru-RU" sz="2600" i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ru-RU" sz="2600" u="sng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>Для подтверждающих категорию:</a:t>
            </a:r>
            <a:br>
              <a:rPr lang="ru-RU" sz="2600" u="sng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</a:br>
            <a:r>
              <a:rPr lang="ru-RU" sz="2600" u="sng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  <a:t/>
            </a:r>
            <a:br>
              <a:rPr lang="ru-RU" sz="2600" u="sng" dirty="0">
                <a:solidFill>
                  <a:srgbClr val="0000FF"/>
                </a:solidFill>
                <a:latin typeface="Constantia"/>
                <a:ea typeface="+mn-ea"/>
                <a:cs typeface="+mn-cs"/>
              </a:rPr>
            </a:br>
            <a:r>
              <a:rPr lang="ru-RU" sz="2600" i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>в форме карты результативности (руководитель  и директор ИМЦ)</a:t>
            </a:r>
            <a:br>
              <a:rPr lang="ru-RU" sz="2600" i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ru-RU" sz="2600" i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ru-RU" sz="2600" i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ru-RU" sz="2600" b="1" i="1" dirty="0">
                <a:solidFill>
                  <a:srgbClr val="FF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Аттестуемый имеет право потребовать независимых экспертов</a:t>
            </a:r>
            <a:br>
              <a:rPr lang="ru-RU" sz="2600" b="1" i="1" dirty="0">
                <a:solidFill>
                  <a:srgbClr val="FF33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908721"/>
            <a:ext cx="6417734" cy="9361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Эксперты (не более 2 человек)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01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548680"/>
            <a:ext cx="7772400" cy="295232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Независимые эксперты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не направляются 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к педагогическим работникам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(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при повторной аттестации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)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(п.4.8 приказа </a:t>
            </a:r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МОиН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РТ № 284 от 31.01.13), 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при наличии у них: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достижений</a:t>
            </a:r>
            <a:r>
              <a:rPr lang="ru-RU" sz="30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на профессиональных </a:t>
            </a:r>
            <a:br>
              <a:rPr lang="ru-RU" sz="30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0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конкурсах, предметных олимпиадах и др. </a:t>
            </a:r>
            <a:br>
              <a:rPr lang="ru-RU" sz="30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государственных, отраслевых </a:t>
            </a:r>
            <a:r>
              <a:rPr lang="ru-RU" sz="30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наград.</a:t>
            </a:r>
            <a:br>
              <a:rPr lang="ru-RU" sz="30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0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30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0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К руководящим работникам, аттестуемым</a:t>
            </a:r>
            <a:br>
              <a:rPr lang="ru-RU" sz="30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0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по педагогическим должностям </a:t>
            </a:r>
            <a:r>
              <a:rPr lang="ru-RU" sz="30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, </a:t>
            </a:r>
            <a:r>
              <a:rPr lang="ru-RU" sz="30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независимые</a:t>
            </a:r>
            <a:br>
              <a:rPr lang="ru-RU" sz="30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0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эксперты направляются обязательно</a:t>
            </a:r>
            <a:br>
              <a:rPr lang="ru-RU" sz="30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0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(</a:t>
            </a:r>
            <a:r>
              <a:rPr lang="ru-RU" sz="3000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исключения готовятся</a:t>
            </a:r>
            <a:r>
              <a:rPr lang="ru-RU" sz="30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)</a:t>
            </a:r>
            <a:r>
              <a:rPr lang="ru-RU" sz="30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. </a:t>
            </a:r>
            <a:br>
              <a:rPr lang="ru-RU" sz="30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53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Проводится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по заявлению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педагогических работников  до истечения срока  имеющейся квалификационной категории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b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    </a:t>
            </a:r>
            <a:b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Досрочная аттестация  разрешается через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2 года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после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предыдущей аттестации</a:t>
            </a:r>
            <a:b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Процедура аттестации</a:t>
            </a:r>
            <a:r>
              <a:rPr lang="ru-RU" sz="2800" b="1" i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: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экспертная оценка.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836713"/>
            <a:ext cx="6417734" cy="1080120"/>
          </a:xfrm>
        </p:spPr>
        <p:txBody>
          <a:bodyPr>
            <a:normAutofit fontScale="850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Аттестация для присвоения квалификационных категорий</a:t>
            </a:r>
            <a:r>
              <a:rPr lang="ru-RU" sz="3200" b="1" dirty="0">
                <a:solidFill>
                  <a:srgbClr val="990000"/>
                </a:solidFill>
                <a:latin typeface="Times New Roman" pitchFamily="18" charset="0"/>
              </a:rPr>
              <a:t/>
            </a:r>
            <a:br>
              <a:rPr lang="ru-RU" sz="3200" b="1" dirty="0">
                <a:solidFill>
                  <a:srgbClr val="990000"/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(первой или высшей)</a:t>
            </a:r>
          </a:p>
        </p:txBody>
      </p:sp>
    </p:spTree>
    <p:extLst>
      <p:ext uri="{BB962C8B-B14F-4D97-AF65-F5344CB8AC3E}">
        <p14:creationId xmlns:p14="http://schemas.microsoft.com/office/powerpoint/2010/main" val="6711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700808"/>
            <a:ext cx="7772400" cy="223224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Требования  для присвоения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 первой 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категории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: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Результаты усвоения программ воспитанниками 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и показатели их достижений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выше средних в организации, районе,  республике</a:t>
            </a: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-  Использование современных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технологий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</a:rPr>
              <a:t>- участие воспитанников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в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республиканских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олимпиадах,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конкурсах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, соревнованиях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Требования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для присвоения 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высшей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категории</a:t>
            </a:r>
            <a:b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дополнительно</a:t>
            </a:r>
            <a:b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- наличие  первой категории;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- участие воспитанников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во всероссийских олимпиадах, </a:t>
            </a: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конкурсах, соревнованиях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;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активное распространение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инновационного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опыта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по повышению  качества обучения и воспитания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76673"/>
            <a:ext cx="6417734" cy="1080120"/>
          </a:xfrm>
        </p:spPr>
        <p:txBody>
          <a:bodyPr>
            <a:normAutofit fontScale="85000" lnSpcReduction="10000"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</a:rPr>
              <a:t>Новое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в требованиях при присвоении квалификационных категорий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23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Должны проходить  все через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 года.(не до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жидая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срока аттестации)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1196753"/>
            <a:ext cx="6417734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Курсы повышения квалификации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56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Сайт МО и Н РТ 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Раздел педагогическая аттестация 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(нормативные документы)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908721"/>
            <a:ext cx="6417734" cy="936104"/>
          </a:xfrm>
        </p:spPr>
        <p:txBody>
          <a:bodyPr>
            <a:normAutofit fontScale="70000" lnSpcReduction="20000"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Нормативная база по аттестации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97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СПАСИБО  ЗА  ВНИМАНИЕ!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0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132856"/>
            <a:ext cx="7772400" cy="151216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Приказ  Министерства здравоохранения 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и социального развития    РФ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от 26 августа 2010 г.  №761н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«Об утверждении Единого </a:t>
            </a:r>
            <a:br>
              <a:rPr lang="ru-RU" sz="32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квалификационного справочника </a:t>
            </a:r>
            <a:br>
              <a:rPr lang="ru-RU" sz="32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руководителей, специалистов и служащих. </a:t>
            </a:r>
            <a:br>
              <a:rPr lang="ru-RU" sz="32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Раздел «Квалификационные характеристики </a:t>
            </a:r>
            <a:b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должностей работников образования</a:t>
            </a:r>
            <a:r>
              <a:rPr lang="ru-RU" sz="3200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980729"/>
            <a:ext cx="6417734" cy="1152128"/>
          </a:xfrm>
        </p:spPr>
        <p:txBody>
          <a:bodyPr/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buClrTx/>
              <a:buSzTx/>
            </a:pPr>
            <a:r>
              <a:rPr lang="ru-RU" sz="4000" b="1" u="sng" dirty="0">
                <a:solidFill>
                  <a:srgbClr val="7030A0"/>
                </a:solidFill>
                <a:latin typeface="Times New Roman" pitchFamily="18" charset="0"/>
              </a:rPr>
              <a:t>Федеральные документы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78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04864"/>
            <a:ext cx="7772400" cy="1524000"/>
          </a:xfrm>
        </p:spPr>
        <p:txBody>
          <a:bodyPr/>
          <a:lstStyle/>
          <a:p>
            <a:pPr algn="just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548681"/>
            <a:ext cx="6417734" cy="936104"/>
          </a:xfrm>
        </p:spPr>
        <p:txBody>
          <a:bodyPr>
            <a:normAutofit fontScale="77500" lnSpcReduction="20000"/>
          </a:bodyPr>
          <a:lstStyle/>
          <a:p>
            <a:r>
              <a:rPr lang="ru-RU" sz="4100" b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Два вида аттестации для педагогов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979713" y="1628800"/>
            <a:ext cx="432047" cy="432048"/>
          </a:xfrm>
          <a:prstGeom prst="downArrow">
            <a:avLst>
              <a:gd name="adj1" fmla="val 50000"/>
              <a:gd name="adj2" fmla="val 39726"/>
            </a:avLst>
          </a:prstGeom>
          <a:solidFill>
            <a:srgbClr val="FF0000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6444208" y="1556792"/>
            <a:ext cx="432048" cy="432048"/>
          </a:xfrm>
          <a:prstGeom prst="downArrow">
            <a:avLst>
              <a:gd name="adj1" fmla="val 50000"/>
              <a:gd name="adj2" fmla="val 41117"/>
            </a:avLst>
          </a:prstGeom>
          <a:solidFill>
            <a:srgbClr val="FF0000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25476"/>
              </p:ext>
            </p:extLst>
          </p:nvPr>
        </p:nvGraphicFramePr>
        <p:xfrm>
          <a:off x="780256" y="2204863"/>
          <a:ext cx="7752184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5760"/>
                <a:gridCol w="3816424"/>
              </a:tblGrid>
              <a:tr h="2880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ОБЯЗАТЕЛЬНАЯ</a:t>
                      </a:r>
                      <a:endParaRPr kumimoji="0" lang="ru-RU" sz="13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ДОБРОВОЛЬНАЯ</a:t>
                      </a:r>
                    </a:p>
                  </a:txBody>
                  <a:tcPr/>
                </a:tc>
              </a:tr>
              <a:tr h="956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ДЛЯ КОГО?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Для тех, кто не объявил о своем желании пройти аттестацию на квалификационную категорию. Руководитель обязан таких работников  аттестовать   на «соответствие занимаемой должности»</a:t>
                      </a: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ДЛЯ КОГО?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Для всех педагогических работников, желающих получить квалификационную категорию 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1843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ОГРАНИЧЕНИЯ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по ПРЕДСТАВЛЕНИЮ  на соответствие  занимаемой должности </a:t>
                      </a: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м.б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. аттестован работник, проработавший не менее 2 лет на данной должности;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Char char="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Не могут быть включены в аттестацию «по представлению»  беременные женщины;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женщины, находящиеся в отпуске по беременности и родам;  педагогические работники, находящиеся в отпуске по уходу за ребенком до достижения им возраста 3 лет</a:t>
                      </a: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ОГРАНИЧЕНИЯ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Char char="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 на первую категорию – наличие результативности.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Char char="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 на высшую категорию можно подавать только в случае, если на первой категории работник  проработал не менее 2 лет;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Char char="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 если истек срок действия предыдущей «добровольной аттестации» – можно подавать заявление только на аттестацию по первой категории.   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5807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РЕЗУЛЬТАТЫ и ПОСЛЕДСТВИЯ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В случае неуспешного прохождения аттестации работник  может быть уволен, как несоответствующий по своей квалификации занимаемой должности ( ст. 81 ТК) 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РЕЗУЛЬТАТЫ и ПОСЛЕДСТВИЯ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В случае неуспешного прохождения аттестации  на категорию работник должен быть аттестован  по «ПРЕДСТАВЛЕНИЮ».  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60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 fontScale="92500"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Два вида аттестации для педагогов: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3200" b="1" dirty="0">
              <a:solidFill>
                <a:srgbClr val="0000FF"/>
              </a:solidFill>
              <a:latin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</a:rPr>
              <a:t>1 вид: 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</a:rPr>
              <a:t>с целью подтверждения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</a:rPr>
              <a:t>соответствия занимаемой должности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</a:rPr>
              <a:t> (на уровень ОУ)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3200" b="1" dirty="0">
              <a:solidFill>
                <a:srgbClr val="0000FF"/>
              </a:solidFill>
              <a:latin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</a:rPr>
              <a:t>2 вид: 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</a:rPr>
              <a:t>для установления соответствия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</a:rPr>
              <a:t>уровня квалификации требованиям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</a:rPr>
              <a:t> квалификационной категории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</a:rPr>
              <a:t>(первой или высшей)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4000" b="1" u="sng" dirty="0">
                <a:solidFill>
                  <a:srgbClr val="7030A0"/>
                </a:solidFill>
                <a:latin typeface="Times New Roman" pitchFamily="18" charset="0"/>
                <a:ea typeface="+mn-ea"/>
                <a:cs typeface="+mn-cs"/>
              </a:rPr>
              <a:t>Изменения в порядке аттестации</a:t>
            </a:r>
            <a:br>
              <a:rPr lang="ru-RU" sz="4000" b="1" u="sng" dirty="0">
                <a:solidFill>
                  <a:srgbClr val="7030A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91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132856"/>
            <a:ext cx="7772400" cy="1854704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Аттестация с целью подтверждения</a:t>
            </a:r>
            <a:b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соответствия  занимаемой должности </a:t>
            </a:r>
            <a:b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проводится по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представлению </a:t>
            </a: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работодателя</a:t>
            </a:r>
            <a:b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один раз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в 5 лет </a:t>
            </a: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в отношении тех, </a:t>
            </a:r>
            <a:b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у кого нет квалификационных категорий</a:t>
            </a:r>
            <a:b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3200" b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i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  <a:t>    Процедура аттестации: </a:t>
            </a:r>
            <a:br>
              <a:rPr lang="ru-RU" sz="3200" b="1" i="1" dirty="0">
                <a:solidFill>
                  <a:srgbClr val="0033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Оценка профессиональной </a:t>
            </a:r>
            <a:r>
              <a:rPr lang="ru-RU" sz="3200" b="1" i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деятельност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3" y="908721"/>
            <a:ext cx="6336704" cy="1008112"/>
          </a:xfrm>
        </p:spPr>
        <p:txBody>
          <a:bodyPr>
            <a:normAutofit fontScale="925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4000" b="1" u="sng" dirty="0">
                <a:solidFill>
                  <a:srgbClr val="FF0000"/>
                </a:solidFill>
                <a:latin typeface="Times New Roman" pitchFamily="18" charset="0"/>
              </a:rPr>
              <a:t>ОБЯЗАТЕЛЬНАЯ  АТТЕСТАЦИЯ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56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988840"/>
            <a:ext cx="7772400" cy="1998720"/>
          </a:xfrm>
        </p:spPr>
        <p:txBody>
          <a:bodyPr>
            <a:normAutofit fontScale="90000"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Отказ работника от прохождения 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аттестации с целью подтверждения 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соответствия занимаемой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должности является  нарушением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трудовой дисциплины, влекущее за собой 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дисциплинарные взыскания в соответствии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со  статьей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192 ТК РФ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692697"/>
            <a:ext cx="6417734" cy="1080120"/>
          </a:xfrm>
        </p:spPr>
        <p:txBody>
          <a:bodyPr>
            <a:normAutofit fontScale="925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ОТВЕТСТВЕННОСТЬ РАБОТНИКА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43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Не подлежат аттестации работники: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проработавшие в должности менее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2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лет: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беременные женщины, либо находящиеся 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в отпуске по беременности  и родам или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по уходу за ребенком до 3-х лет .</a:t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i="1" u="sng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Их аттестация проводится </a:t>
            </a:r>
            <a: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через 2 года </a:t>
            </a:r>
            <a:b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после выхода из отпуска</a:t>
            </a:r>
            <a:b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839424"/>
          </a:xfrm>
        </p:spPr>
        <p:txBody>
          <a:bodyPr>
            <a:normAutofit fontScale="925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ОБЯЗАТЕЛЬНАЯ  АТТЕСТАЦИЯ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02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844824"/>
            <a:ext cx="7772400" cy="2142736"/>
          </a:xfrm>
        </p:spPr>
        <p:txBody>
          <a:bodyPr>
            <a:normAutofit fontScale="90000"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990000"/>
                </a:solidFill>
                <a:latin typeface="Times New Roman" pitchFamily="18" charset="0"/>
                <a:ea typeface="+mn-ea"/>
                <a:cs typeface="+mn-cs"/>
              </a:rPr>
              <a:t>Соглашение разрабатывается на 2013-2016 годы</a:t>
            </a:r>
            <a:br>
              <a:rPr lang="ru-RU" sz="2800" b="1" dirty="0">
                <a:solidFill>
                  <a:srgbClr val="99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rgbClr val="99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99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700" b="1" dirty="0">
                <a:solidFill>
                  <a:srgbClr val="0000FF"/>
                </a:solidFill>
                <a:latin typeface="Segoe UI" pitchFamily="34" charset="0"/>
                <a:ea typeface="+mn-ea"/>
                <a:cs typeface="+mn-cs"/>
              </a:rPr>
              <a:t>Перенос сроков аттестации в пределах 1 года</a:t>
            </a:r>
            <a:r>
              <a:rPr lang="ru-RU" sz="27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:</a:t>
            </a:r>
            <a:br>
              <a:rPr lang="ru-RU" sz="27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7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- </a:t>
            </a:r>
            <a: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по </a:t>
            </a:r>
            <a:r>
              <a:rPr lang="ru-RU" sz="27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болезни</a:t>
            </a:r>
            <a: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( больничный лист, справка),</a:t>
            </a:r>
            <a:b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- если срок категории истек во время </a:t>
            </a:r>
            <a:r>
              <a:rPr lang="ru-RU" sz="27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отпуска до 1 года </a:t>
            </a:r>
            <a:br>
              <a:rPr lang="ru-RU" sz="27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или зарубежной командировки (стажировки ),</a:t>
            </a:r>
            <a:b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-если работник перешел в год аттестации</a:t>
            </a:r>
            <a:b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на новое место работы  </a:t>
            </a:r>
            <a:r>
              <a:rPr lang="ru-RU" sz="27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в связи с </a:t>
            </a:r>
            <a:r>
              <a:rPr lang="ru-RU" sz="2700" b="1" i="1" u="sng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сокрашением</a:t>
            </a:r>
            <a: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,</a:t>
            </a:r>
            <a:b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7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- если работник завершает обучение </a:t>
            </a:r>
            <a:r>
              <a:rPr lang="ru-RU" sz="27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в ВУЗе, </a:t>
            </a:r>
            <a:r>
              <a:rPr lang="ru-RU" sz="2700" b="1" i="1" u="sng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ССУЗе</a:t>
            </a:r>
            <a:r>
              <a:rPr lang="ru-RU" sz="24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400" b="1" i="1" u="sng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836712"/>
            <a:ext cx="6417734" cy="939801"/>
          </a:xfrm>
        </p:spPr>
        <p:txBody>
          <a:bodyPr>
            <a:normAutofit fontScale="850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ОБЯЗАТЕЛЬНАЯ АТТЕСТАЦИЯ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78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160</TotalTime>
  <Words>454</Words>
  <Application>Microsoft Office PowerPoint</Application>
  <PresentationFormat>Экран (4:3)</PresentationFormat>
  <Paragraphs>73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Формы и процедуры аттестации педагогических кадров  в 2013 году. Дополнения и изменения.</vt:lpstr>
      <vt:lpstr>Сайт МО и Н РТ  Раздел педагогическая аттестация  (нормативные документы)</vt:lpstr>
      <vt:lpstr>Приказ  Министерства здравоохранения  и социального развития    РФ от 26 августа 2010 г.  №761н  «Об утверждении Единого  квалификационного справочника  руководителей, специалистов и служащих.  Раздел «Квалификационные характеристики  должностей работников образования»</vt:lpstr>
      <vt:lpstr>Презентация PowerPoint</vt:lpstr>
      <vt:lpstr>Изменения в порядке аттестации </vt:lpstr>
      <vt:lpstr>Аттестация с целью подтверждения  соответствия  занимаемой должности  проводится по представлению работодателя один раз в 5 лет в отношении тех,  у кого нет квалификационных категорий      Процедура аттестации:  Оценка профессиональной деятельност</vt:lpstr>
      <vt:lpstr>Отказ работника от прохождения  аттестации с целью подтверждения  соответствия занимаемой  должности является  нарушением трудовой дисциплины, влекущее за собой  дисциплинарные взыскания в соответствии со  статьей 192 ТК РФ </vt:lpstr>
      <vt:lpstr>Не подлежат аттестации работники: проработавшие в должности менее 2 лет: беременные женщины, либо находящиеся  в отпуске по беременности  и родам или по уходу за ребенком до 3-х лет . Их аттестация проводится через 2 года  после выхода из отпуска </vt:lpstr>
      <vt:lpstr>Соглашение разрабатывается на 2013-2016 годы  Перенос сроков аттестации в пределах 1 года:  - по болезни ( больничный лист, справка), - если срок категории истек во время отпуска до 1 года  или зарубежной командировки (стажировки ),  -если работник перешел в год аттестации на новое место работы  в связи с сокрашением, - если работник завершает обучение в ВУЗе, ССУЗе  </vt:lpstr>
      <vt:lpstr>Методика  оценки квалификации  педагогических работников</vt:lpstr>
      <vt:lpstr>Проводится по заявлению педагогических работников  до истечения срока  имеющейся квалификационной категории          Досрочная аттестация  разрешается через 2 года после предыдущей аттестации  Процедура аттестации: экспертная оценка. </vt:lpstr>
      <vt:lpstr>1.Работник подает в комиссию лично: Заявление по установленной форме (дополнения будут) 2.Справка о профессиональном тестировании  (работник проходит заранее) 3. Копия аттестационного листа или другого  документа по итогам предыдущей аттестации ( для высшей категории)  Готовят эксперты на аттестуемого работника (кто впервые): 1. Экспертное заключение, экспертный лист  2. Вписывают  в пункт 8 аттестационного листа       результаты экспертизы </vt:lpstr>
      <vt:lpstr> На СЗД – 60 баллов  На первую категорию – 70 баллов  На высшую категорию – 80 баллов  При  нехватке - 2 балла добавляются автоматично</vt:lpstr>
      <vt:lpstr>Внимание! Если тестирование  не пройдено заранее , заявление   на аттестацию  без справки об итогах  тестирования не принимается </vt:lpstr>
      <vt:lpstr>Для впервые аттестуемых:  - 1 независимый эксперт и зам.директора ОУ по месту работы аттестуемого  Для подтверждающих категорию:  в форме карты результативности (руководитель  и директор ИМЦ)  Аттестуемый имеет право потребовать независимых экспертов </vt:lpstr>
      <vt:lpstr> Независимые эксперты не направляются  к педагогическим работникам  (при повторной аттестации)  (п.4.8 приказа МОиН РТ № 284 от 31.01.13),  при наличии у них: достижений на профессиональных  конкурсах, предметных олимпиадах и др.  государственных, отраслевых наград.  К руководящим работникам, аттестуемым  по педагогическим должностям , независимые  эксперты направляются обязательно  (исключения готовятся).  </vt:lpstr>
      <vt:lpstr> Проводится по заявлению педагогических работников  до истечения срока  имеющейся квалификационной категории          Досрочная аттестация  разрешается через 2 года после предыдущей аттестации  Процедура аттестации: экспертная оценка.</vt:lpstr>
      <vt:lpstr>Требования  для присвоения первой  категории:  Результаты усвоения программ воспитанниками  и показатели их достижений  выше средних в организации, районе,  республике -  Использование современных технологий  - участие воспитанников в республиканских олимпиадах, конкурсах, соревнованиях Требования для присвоения  высшей категории  дополнительно - наличие  первой категории; - участие воспитанников во всероссийских олимпиадах,  конкурсах, соревнованиях; активное распространение  инновационного опыта по повышению  качества обучения и воспитания </vt:lpstr>
      <vt:lpstr>Должны проходить  все через  3 года.(не до жидая срока аттестации)</vt:lpstr>
      <vt:lpstr>СПАСИБО  ЗА  ВНИМАНИЕ! </vt:lpstr>
    </vt:vector>
  </TitlesOfParts>
  <Company>Kraftway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и процедуры аттестации педагогических кадров  в 2013 году</dc:title>
  <dc:creator>Нияз</dc:creator>
  <cp:lastModifiedBy>Admin IK</cp:lastModifiedBy>
  <cp:revision>13</cp:revision>
  <dcterms:created xsi:type="dcterms:W3CDTF">2013-11-08T10:52:26Z</dcterms:created>
  <dcterms:modified xsi:type="dcterms:W3CDTF">2013-11-10T20:17:08Z</dcterms:modified>
</cp:coreProperties>
</file>